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Saira" panose="020B0604020202020204" charset="0"/>
      <p:regular r:id="rId13"/>
    </p:embeddedFont>
    <p:embeddedFont>
      <p:font typeface="Saira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ABD9"/>
    <a:srgbClr val="CAB1F0"/>
    <a:srgbClr val="D0F3FA"/>
    <a:srgbClr val="C9C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29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FFFFFF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048000" y="-2485446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6193644" y="7671388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55385" y="1028700"/>
            <a:ext cx="7003915" cy="8229600"/>
          </a:xfrm>
          <a:custGeom>
            <a:avLst/>
            <a:gdLst/>
            <a:ahLst/>
            <a:cxnLst/>
            <a:rect l="l" t="t" r="r" b="b"/>
            <a:pathLst>
              <a:path w="7003915" h="8229600">
                <a:moveTo>
                  <a:pt x="0" y="0"/>
                </a:moveTo>
                <a:lnTo>
                  <a:pt x="7003915" y="0"/>
                </a:lnTo>
                <a:lnTo>
                  <a:pt x="70039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5702" y="3116125"/>
            <a:ext cx="10007498" cy="401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30"/>
              </a:lnSpc>
            </a:pPr>
            <a:r>
              <a:rPr lang="en-US" sz="10000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AMAZON </a:t>
            </a:r>
          </a:p>
          <a:p>
            <a:pPr algn="l">
              <a:lnSpc>
                <a:spcPts val="10330"/>
              </a:lnSpc>
            </a:pPr>
            <a:r>
              <a:rPr lang="en-US" sz="10000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FINANCIAL </a:t>
            </a:r>
          </a:p>
          <a:p>
            <a:pPr algn="l">
              <a:lnSpc>
                <a:spcPts val="10330"/>
              </a:lnSpc>
            </a:pPr>
            <a:r>
              <a:rPr lang="en-US" sz="10000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816" y="8999739"/>
            <a:ext cx="361652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41622" flipH="1" flipV="1">
            <a:off x="236050" y="8618373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5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5" y="0"/>
                </a:lnTo>
                <a:lnTo>
                  <a:pt x="11419375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7858676" y="-7432602"/>
            <a:ext cx="13288153" cy="12007658"/>
          </a:xfrm>
          <a:custGeom>
            <a:avLst/>
            <a:gdLst/>
            <a:ahLst/>
            <a:cxnLst/>
            <a:rect l="l" t="t" r="r" b="b"/>
            <a:pathLst>
              <a:path w="13288153" h="12007658">
                <a:moveTo>
                  <a:pt x="0" y="12007658"/>
                </a:moveTo>
                <a:lnTo>
                  <a:pt x="13288152" y="12007658"/>
                </a:lnTo>
                <a:lnTo>
                  <a:pt x="13288152" y="0"/>
                </a:lnTo>
                <a:lnTo>
                  <a:pt x="0" y="0"/>
                </a:lnTo>
                <a:lnTo>
                  <a:pt x="0" y="120076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56181" y="2932835"/>
            <a:ext cx="1624416" cy="3248833"/>
          </a:xfrm>
          <a:custGeom>
            <a:avLst/>
            <a:gdLst/>
            <a:ahLst/>
            <a:cxnLst/>
            <a:rect l="l" t="t" r="r" b="b"/>
            <a:pathLst>
              <a:path w="1624416" h="3248833">
                <a:moveTo>
                  <a:pt x="0" y="0"/>
                </a:moveTo>
                <a:lnTo>
                  <a:pt x="1624417" y="0"/>
                </a:lnTo>
                <a:lnTo>
                  <a:pt x="1624417" y="3248833"/>
                </a:lnTo>
                <a:lnTo>
                  <a:pt x="0" y="3248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633450" y="1028700"/>
            <a:ext cx="7303934" cy="6173677"/>
          </a:xfrm>
          <a:custGeom>
            <a:avLst/>
            <a:gdLst/>
            <a:ahLst/>
            <a:cxnLst/>
            <a:rect l="l" t="t" r="r" b="b"/>
            <a:pathLst>
              <a:path w="7303934" h="6173677">
                <a:moveTo>
                  <a:pt x="0" y="0"/>
                </a:moveTo>
                <a:lnTo>
                  <a:pt x="7303935" y="0"/>
                </a:lnTo>
                <a:lnTo>
                  <a:pt x="7303935" y="6173677"/>
                </a:lnTo>
                <a:lnTo>
                  <a:pt x="0" y="61736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85816" y="8999739"/>
            <a:ext cx="454030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11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3C37CFC-DEEE-5666-B57B-829FDA2EC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986" y="2771750"/>
            <a:ext cx="8070158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cs typeface="Times New Roman" panose="02020603050405020304" pitchFamily="18" charset="0"/>
              </a:rPr>
              <a:t>Expand in High-Growth Regions</a:t>
            </a:r>
            <a:endParaRPr lang="en-US" altLang="en-US" sz="3200" dirty="0">
              <a:solidFill>
                <a:schemeClr val="tx2">
                  <a:lumMod val="75000"/>
                </a:schemeClr>
              </a:solidFill>
              <a:latin typeface="Saira" panose="020B060402020202020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cs typeface="Times New Roman" panose="02020603050405020304" pitchFamily="18" charset="0"/>
              </a:rPr>
              <a:t>Reduce Returns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cs typeface="Times New Roman" panose="02020603050405020304" pitchFamily="18" charset="0"/>
              </a:rPr>
              <a:t>Reallocate Expenses</a:t>
            </a:r>
            <a:endParaRPr lang="en-US" altLang="en-US" sz="3200" dirty="0">
              <a:solidFill>
                <a:schemeClr val="tx2">
                  <a:lumMod val="75000"/>
                </a:schemeClr>
              </a:solidFill>
              <a:latin typeface="Saira" panose="020B060402020202020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cs typeface="Times New Roman" panose="02020603050405020304" pitchFamily="18" charset="0"/>
              </a:rPr>
              <a:t>Use Seasonal Trends</a:t>
            </a:r>
            <a:endParaRPr lang="en-US" altLang="en-US" sz="3200" dirty="0">
              <a:solidFill>
                <a:schemeClr val="tx2">
                  <a:lumMod val="75000"/>
                </a:schemeClr>
              </a:solidFill>
              <a:latin typeface="Saira" panose="020B060402020202020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cs typeface="Times New Roman" panose="02020603050405020304" pitchFamily="18" charset="0"/>
              </a:rPr>
              <a:t>Promote High Margin Products</a:t>
            </a:r>
            <a:endParaRPr lang="en-US" altLang="en-US" sz="3200" dirty="0">
              <a:solidFill>
                <a:schemeClr val="tx2">
                  <a:lumMod val="75000"/>
                </a:schemeClr>
              </a:solidFill>
              <a:latin typeface="Saira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E3E0BB2C-7AAA-94A3-D8BA-DDCC0C838C1E}"/>
              </a:ext>
            </a:extLst>
          </p:cNvPr>
          <p:cNvSpPr txBox="1"/>
          <p:nvPr/>
        </p:nvSpPr>
        <p:spPr>
          <a:xfrm>
            <a:off x="567754" y="870859"/>
            <a:ext cx="7814246" cy="942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97535" flipV="1">
            <a:off x="14846775" y="-2920604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300" y="7021525"/>
                </a:lnTo>
                <a:lnTo>
                  <a:pt x="7770300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20737" flipV="1">
            <a:off x="2523320" y="7890761"/>
            <a:ext cx="9014584" cy="8145906"/>
          </a:xfrm>
          <a:custGeom>
            <a:avLst/>
            <a:gdLst/>
            <a:ahLst/>
            <a:cxnLst/>
            <a:rect l="l" t="t" r="r" b="b"/>
            <a:pathLst>
              <a:path w="9014584" h="8145906">
                <a:moveTo>
                  <a:pt x="0" y="8145906"/>
                </a:moveTo>
                <a:lnTo>
                  <a:pt x="9014584" y="8145906"/>
                </a:lnTo>
                <a:lnTo>
                  <a:pt x="9014584" y="0"/>
                </a:lnTo>
                <a:lnTo>
                  <a:pt x="0" y="0"/>
                </a:lnTo>
                <a:lnTo>
                  <a:pt x="0" y="81459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44000" y="3032793"/>
            <a:ext cx="7533841" cy="122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61"/>
              </a:lnSpc>
            </a:pPr>
            <a:r>
              <a:rPr lang="en-US" sz="9261" b="1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767" y="1559153"/>
            <a:ext cx="7525514" cy="595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Strong revenue &amp; profit margins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 with growth potential.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Bikes &amp; Australia lead sales; Southeast needs improvement.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Saira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Salaries &amp; R&amp;D dominate costs; optimization needed.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Saira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Expanding high-growth regions &amp; reducing inefficiencies can boost profitability.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Saira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Data-driven insights enhance sales &amp; efficiency.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Saira" panose="020B0604020202020204" charset="0"/>
              </a:rPr>
              <a:t>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600" u="none" strike="noStrike" dirty="0">
              <a:solidFill>
                <a:schemeClr val="tx2">
                  <a:lumMod val="75000"/>
                </a:schemeClr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99069" y="9021247"/>
            <a:ext cx="870368" cy="237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2162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12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944557" y="4930514"/>
            <a:ext cx="5998482" cy="4657003"/>
          </a:xfrm>
          <a:custGeom>
            <a:avLst/>
            <a:gdLst/>
            <a:ahLst/>
            <a:cxnLst/>
            <a:rect l="l" t="t" r="r" b="b"/>
            <a:pathLst>
              <a:path w="5998482" h="4657003">
                <a:moveTo>
                  <a:pt x="0" y="0"/>
                </a:moveTo>
                <a:lnTo>
                  <a:pt x="5998482" y="0"/>
                </a:lnTo>
                <a:lnTo>
                  <a:pt x="5998482" y="4657003"/>
                </a:lnTo>
                <a:lnTo>
                  <a:pt x="0" y="4657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8729" y="2062005"/>
            <a:ext cx="5019419" cy="50194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848C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0532" y="4788403"/>
            <a:ext cx="3388768" cy="33887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848C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4675" y="2248316"/>
            <a:ext cx="2480481" cy="24804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3383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54" y="6571116"/>
            <a:ext cx="2480481" cy="24804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3383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21779" y="1495133"/>
            <a:ext cx="5597343" cy="7382587"/>
          </a:xfrm>
          <a:custGeom>
            <a:avLst/>
            <a:gdLst/>
            <a:ahLst/>
            <a:cxnLst/>
            <a:rect l="l" t="t" r="r" b="b"/>
            <a:pathLst>
              <a:path w="5597343" h="7382587">
                <a:moveTo>
                  <a:pt x="0" y="0"/>
                </a:moveTo>
                <a:lnTo>
                  <a:pt x="5597343" y="0"/>
                </a:lnTo>
                <a:lnTo>
                  <a:pt x="5597343" y="7382586"/>
                </a:lnTo>
                <a:lnTo>
                  <a:pt x="0" y="73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068878" y="5186426"/>
            <a:ext cx="441907" cy="4419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68878" y="5696734"/>
            <a:ext cx="441907" cy="4419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68878" y="6207042"/>
            <a:ext cx="441907" cy="4419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68878" y="6717349"/>
            <a:ext cx="441907" cy="4419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068878" y="7227657"/>
            <a:ext cx="441907" cy="4419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68878" y="7735265"/>
            <a:ext cx="441907" cy="4419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068878" y="762000"/>
            <a:ext cx="8238576" cy="238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27"/>
              </a:lnSpc>
              <a:spcBef>
                <a:spcPct val="0"/>
              </a:spcBef>
            </a:pPr>
            <a:r>
              <a:rPr lang="en-US" sz="13948" b="1">
                <a:solidFill>
                  <a:srgbClr val="031040"/>
                </a:solidFill>
                <a:latin typeface="Saira Bold"/>
                <a:ea typeface="Saira Bold"/>
                <a:cs typeface="Saira Bold"/>
                <a:sym typeface="Saira Bold"/>
              </a:rPr>
              <a:t>TABLE OF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68878" y="2521545"/>
            <a:ext cx="7043217" cy="218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37"/>
              </a:lnSpc>
              <a:spcBef>
                <a:spcPct val="0"/>
              </a:spcBef>
            </a:pPr>
            <a:r>
              <a:rPr lang="en-US" sz="12812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Contents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89536" y="5184751"/>
            <a:ext cx="6887830" cy="4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Company Overview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04292" y="5293496"/>
            <a:ext cx="371078" cy="2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104292" y="5803804"/>
            <a:ext cx="371078" cy="2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04292" y="6314112"/>
            <a:ext cx="371078" cy="2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04292" y="6824420"/>
            <a:ext cx="371078" cy="2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4292" y="7334728"/>
            <a:ext cx="371078" cy="2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04292" y="7845036"/>
            <a:ext cx="371078" cy="25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789536" y="5695059"/>
            <a:ext cx="6887830" cy="4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About Dataset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789536" y="6205367"/>
            <a:ext cx="6887830" cy="4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Dashboard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789536" y="6715675"/>
            <a:ext cx="6887830" cy="4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Analysis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789536" y="7225983"/>
            <a:ext cx="6887830" cy="4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Recommendation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9536" y="7736290"/>
            <a:ext cx="6887830" cy="47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Conclusion</a:t>
            </a:r>
          </a:p>
        </p:txBody>
      </p:sp>
      <p:sp>
        <p:nvSpPr>
          <p:cNvPr id="50" name="Freeform 50"/>
          <p:cNvSpPr/>
          <p:nvPr/>
        </p:nvSpPr>
        <p:spPr>
          <a:xfrm rot="2526190">
            <a:off x="15599687" y="17626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 flipH="1">
            <a:off x="8655525" y="6648948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9705217" y="3293720"/>
            <a:ext cx="1833125" cy="1957706"/>
          </a:xfrm>
          <a:custGeom>
            <a:avLst/>
            <a:gdLst/>
            <a:ahLst/>
            <a:cxnLst/>
            <a:rect l="l" t="t" r="r" b="b"/>
            <a:pathLst>
              <a:path w="1833125" h="1957706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53" name="Group 3">
            <a:extLst>
              <a:ext uri="{FF2B5EF4-FFF2-40B4-BE49-F238E27FC236}">
                <a16:creationId xmlns:a16="http://schemas.microsoft.com/office/drawing/2014/main" id="{14D026F2-177C-0B39-488A-7D6A378D49A1}"/>
              </a:ext>
            </a:extLst>
          </p:cNvPr>
          <p:cNvGrpSpPr/>
          <p:nvPr/>
        </p:nvGrpSpPr>
        <p:grpSpPr>
          <a:xfrm>
            <a:off x="2057400" y="8663443"/>
            <a:ext cx="870369" cy="360653"/>
            <a:chOff x="0" y="0"/>
            <a:chExt cx="980772" cy="406400"/>
          </a:xfrm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275C3FBE-52B9-4889-8132-DBA838B17480}"/>
                </a:ext>
              </a:extLst>
            </p:cNvPr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5" name="TextBox 5">
              <a:extLst>
                <a:ext uri="{FF2B5EF4-FFF2-40B4-BE49-F238E27FC236}">
                  <a16:creationId xmlns:a16="http://schemas.microsoft.com/office/drawing/2014/main" id="{03AF5989-D75D-DC6D-83E3-8EC259DA62A0}"/>
                </a:ext>
              </a:extLst>
            </p:cNvPr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6" name="Freeform 6">
            <a:extLst>
              <a:ext uri="{FF2B5EF4-FFF2-40B4-BE49-F238E27FC236}">
                <a16:creationId xmlns:a16="http://schemas.microsoft.com/office/drawing/2014/main" id="{81ED0E4B-A299-14EE-A8C9-D4669BE58673}"/>
              </a:ext>
            </a:extLst>
          </p:cNvPr>
          <p:cNvSpPr/>
          <p:nvPr/>
        </p:nvSpPr>
        <p:spPr>
          <a:xfrm>
            <a:off x="2373707" y="8699899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id="{A8378865-524F-BA10-E778-56DDFC0B07F2}"/>
              </a:ext>
            </a:extLst>
          </p:cNvPr>
          <p:cNvSpPr txBox="1"/>
          <p:nvPr/>
        </p:nvSpPr>
        <p:spPr>
          <a:xfrm>
            <a:off x="3119915" y="8806110"/>
            <a:ext cx="361652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390674" y="311376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4107352" y="-4294621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97535" flipV="1">
            <a:off x="14748775" y="8190461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8234140" cy="7186158"/>
          </a:xfrm>
          <a:custGeom>
            <a:avLst/>
            <a:gdLst/>
            <a:ahLst/>
            <a:cxnLst/>
            <a:rect l="l" t="t" r="r" b="b"/>
            <a:pathLst>
              <a:path w="8234140" h="7186158">
                <a:moveTo>
                  <a:pt x="0" y="0"/>
                </a:moveTo>
                <a:lnTo>
                  <a:pt x="8234140" y="0"/>
                </a:lnTo>
                <a:lnTo>
                  <a:pt x="8234140" y="7186158"/>
                </a:lnTo>
                <a:lnTo>
                  <a:pt x="0" y="718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9621573" y="930819"/>
            <a:ext cx="6636800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COMPANY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1572" y="3490033"/>
            <a:ext cx="7218627" cy="374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Amazon - </a:t>
            </a: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</a:rPr>
              <a:t>Global leader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</a:rPr>
              <a:t> in e-commerce, cloud computing, and AI.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</a:rPr>
              <a:t>Key focus areas: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</a:rPr>
              <a:t> Retail, AWS, Prime services.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</a:rPr>
              <a:t>Innovative &amp; customer-centric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</a:rPr>
              <a:t>, operating worldwide</a:t>
            </a:r>
            <a:r>
              <a:rPr lang="en-US" sz="2799" dirty="0">
                <a:solidFill>
                  <a:schemeClr val="tx2">
                    <a:lumMod val="75000"/>
                  </a:schemeClr>
                </a:solidFill>
                <a:latin typeface="Saira" panose="020B0604020202020204" charset="0"/>
                <a:ea typeface="Saira"/>
                <a:cs typeface="Saira"/>
                <a:sym typeface="Saira"/>
              </a:rPr>
              <a:t>.</a:t>
            </a:r>
          </a:p>
          <a:p>
            <a:pPr marL="0" lvl="0" indent="0" algn="l">
              <a:lnSpc>
                <a:spcPts val="4199"/>
              </a:lnSpc>
            </a:pPr>
            <a:endParaRPr lang="en-US" sz="2799" dirty="0">
              <a:solidFill>
                <a:schemeClr val="tx2">
                  <a:lumMod val="75000"/>
                </a:schemeClr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85816" y="8999739"/>
            <a:ext cx="361652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390674" y="311376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4107352" y="-4294621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497535" flipV="1">
            <a:off x="14748775" y="8190461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48327" y="630238"/>
            <a:ext cx="735866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ABOUT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7308" y="1604558"/>
            <a:ext cx="8025853" cy="805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 algn="l">
              <a:lnSpc>
                <a:spcPts val="4199"/>
              </a:lnSpc>
            </a:pPr>
            <a:r>
              <a:rPr lang="en-US" sz="2799" b="1" u="sng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Dataset Overview</a:t>
            </a:r>
            <a:r>
              <a:rPr lang="en-US" sz="2799" u="sng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: </a:t>
            </a:r>
          </a:p>
          <a:p>
            <a:pPr marL="302259" lvl="1" algn="l">
              <a:lnSpc>
                <a:spcPts val="4199"/>
              </a:lnSpc>
            </a:pPr>
            <a:r>
              <a:rPr lang="en-US" sz="2799" b="1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Sales</a:t>
            </a: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and </a:t>
            </a:r>
            <a:r>
              <a:rPr lang="en-US" sz="2799" b="1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Expenses</a:t>
            </a: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 (</a:t>
            </a:r>
            <a:r>
              <a:rPr lang="en-US" sz="2799" b="1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2015-2017</a:t>
            </a: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), customer demographics, product details, returns, and territory.</a:t>
            </a:r>
          </a:p>
          <a:p>
            <a:pPr marL="302259" lvl="1" algn="l">
              <a:lnSpc>
                <a:spcPts val="4199"/>
              </a:lnSpc>
            </a:pPr>
            <a:endParaRPr lang="en-US" sz="279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marL="302259" lvl="1" algn="l">
              <a:lnSpc>
                <a:spcPts val="4199"/>
              </a:lnSpc>
            </a:pPr>
            <a:r>
              <a:rPr lang="en-US" sz="2799" b="1" u="sng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Key Components: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Yearly Sales.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Customer segments.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Product categories and subcategories.</a:t>
            </a:r>
          </a:p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Returns and regional data.</a:t>
            </a:r>
          </a:p>
          <a:p>
            <a:pPr marL="302259" lvl="1" algn="l">
              <a:lnSpc>
                <a:spcPts val="4199"/>
              </a:lnSpc>
            </a:pPr>
            <a:endParaRPr lang="en-US" sz="279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  <a:p>
            <a:pPr marL="302259" lvl="1" algn="l">
              <a:lnSpc>
                <a:spcPts val="4199"/>
              </a:lnSpc>
            </a:pPr>
            <a:r>
              <a:rPr lang="en-US" sz="2799" b="1" u="sng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Applications: </a:t>
            </a:r>
          </a:p>
          <a:p>
            <a:pPr marL="302259" lvl="1" algn="l">
              <a:lnSpc>
                <a:spcPts val="4199"/>
              </a:lnSpc>
            </a:pPr>
            <a:r>
              <a:rPr lang="en-US" sz="279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Analyzing sales trends, customer behavior, and regional performance.</a:t>
            </a:r>
          </a:p>
          <a:p>
            <a:pPr marL="0" lvl="0" indent="0" algn="l">
              <a:lnSpc>
                <a:spcPts val="4199"/>
              </a:lnSpc>
            </a:pPr>
            <a:endParaRPr lang="en-US" sz="279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85816" y="8999739"/>
            <a:ext cx="504984" cy="443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</a:p>
          <a:p>
            <a:pPr algn="ctr">
              <a:lnSpc>
                <a:spcPts val="1620"/>
              </a:lnSpc>
            </a:pPr>
            <a:endParaRPr lang="en-US" sz="218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56138" y="1028700"/>
            <a:ext cx="6624376" cy="6143496"/>
          </a:xfrm>
          <a:custGeom>
            <a:avLst/>
            <a:gdLst/>
            <a:ahLst/>
            <a:cxnLst/>
            <a:rect l="l" t="t" r="r" b="b"/>
            <a:pathLst>
              <a:path w="6624376" h="6143496">
                <a:moveTo>
                  <a:pt x="0" y="0"/>
                </a:moveTo>
                <a:lnTo>
                  <a:pt x="6624376" y="0"/>
                </a:lnTo>
                <a:lnTo>
                  <a:pt x="6624376" y="6143496"/>
                </a:lnTo>
                <a:lnTo>
                  <a:pt x="0" y="6143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68B51-616E-2074-E267-2DC5836B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8C8651-887B-D9AC-F5A2-4349B4353CF5}"/>
              </a:ext>
            </a:extLst>
          </p:cNvPr>
          <p:cNvSpPr/>
          <p:nvPr/>
        </p:nvSpPr>
        <p:spPr>
          <a:xfrm flipH="1" flipV="1">
            <a:off x="-7096893" y="11062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2B0CD07-70A1-B493-27B4-86384A238590}"/>
              </a:ext>
            </a:extLst>
          </p:cNvPr>
          <p:cNvGrpSpPr/>
          <p:nvPr/>
        </p:nvGrpSpPr>
        <p:grpSpPr>
          <a:xfrm>
            <a:off x="1028700" y="8897647"/>
            <a:ext cx="870369" cy="360653"/>
            <a:chOff x="0" y="0"/>
            <a:chExt cx="980772" cy="4064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2D0AF21-D0C0-0713-0D19-8DD3E5A73226}"/>
                </a:ext>
              </a:extLst>
            </p:cNvPr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EFC8A68-0F59-1898-8D8D-02C433597B0F}"/>
                </a:ext>
              </a:extLst>
            </p:cNvPr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2A229F2-3428-B7C1-EDD9-A8142E897DFB}"/>
              </a:ext>
            </a:extLst>
          </p:cNvPr>
          <p:cNvSpPr/>
          <p:nvPr/>
        </p:nvSpPr>
        <p:spPr>
          <a:xfrm>
            <a:off x="1368236" y="8934975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BB46F33-CC03-10A3-73A2-94BE362372D3}"/>
              </a:ext>
            </a:extLst>
          </p:cNvPr>
          <p:cNvSpPr/>
          <p:nvPr/>
        </p:nvSpPr>
        <p:spPr>
          <a:xfrm rot="1497535" flipV="1">
            <a:off x="14107352" y="-4294621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E8C27DB-E6CB-1731-BC4C-A3C7361137C9}"/>
              </a:ext>
            </a:extLst>
          </p:cNvPr>
          <p:cNvSpPr/>
          <p:nvPr/>
        </p:nvSpPr>
        <p:spPr>
          <a:xfrm rot="1497535" flipV="1">
            <a:off x="14748775" y="8190461"/>
            <a:ext cx="7770299" cy="7021525"/>
          </a:xfrm>
          <a:custGeom>
            <a:avLst/>
            <a:gdLst/>
            <a:ahLst/>
            <a:cxnLst/>
            <a:rect l="l" t="t" r="r" b="b"/>
            <a:pathLst>
              <a:path w="7770299" h="7021525">
                <a:moveTo>
                  <a:pt x="0" y="7021525"/>
                </a:moveTo>
                <a:lnTo>
                  <a:pt x="7770299" y="7021525"/>
                </a:lnTo>
                <a:lnTo>
                  <a:pt x="7770299" y="0"/>
                </a:lnTo>
                <a:lnTo>
                  <a:pt x="0" y="0"/>
                </a:lnTo>
                <a:lnTo>
                  <a:pt x="0" y="702152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3A53FD1-AE2F-190A-2F38-C9652815DFA5}"/>
              </a:ext>
            </a:extLst>
          </p:cNvPr>
          <p:cNvSpPr txBox="1"/>
          <p:nvPr/>
        </p:nvSpPr>
        <p:spPr>
          <a:xfrm>
            <a:off x="6248400" y="179039"/>
            <a:ext cx="10668000" cy="1840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DATA PROCESSING AND TOOLS USED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BF1492-661C-269E-23AB-2A24FE936F7B}"/>
              </a:ext>
            </a:extLst>
          </p:cNvPr>
          <p:cNvSpPr txBox="1"/>
          <p:nvPr/>
        </p:nvSpPr>
        <p:spPr>
          <a:xfrm>
            <a:off x="2085816" y="8999739"/>
            <a:ext cx="504984" cy="443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</a:p>
          <a:p>
            <a:pPr algn="ctr">
              <a:lnSpc>
                <a:spcPts val="1620"/>
              </a:lnSpc>
            </a:pPr>
            <a:endParaRPr lang="en-US" sz="218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D6B4BE-0D1A-9CB7-7CF2-BCBDE0B33CD7}"/>
              </a:ext>
            </a:extLst>
          </p:cNvPr>
          <p:cNvSpPr/>
          <p:nvPr/>
        </p:nvSpPr>
        <p:spPr>
          <a:xfrm>
            <a:off x="6539197" y="1875493"/>
            <a:ext cx="5209606" cy="5208177"/>
          </a:xfrm>
          <a:prstGeom prst="roundRect">
            <a:avLst/>
          </a:prstGeom>
          <a:solidFill>
            <a:srgbClr val="D0ABD9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ira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Data Collection: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 Gather Amazon’s financial and sales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Data Cleaning: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 Structure and refine data for accuracy.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Data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 Compute key metrics and identify trends.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Data Visualization: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 Build interactive Power BI dashboards.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Predictive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 Forecast trends using historical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Deployment: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" panose="020B0604020202020204" charset="0"/>
              </a:rPr>
              <a:t> Publish insights and summarize findings.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ira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42F96C-DF50-67BB-EED1-161FC70BBB54}"/>
              </a:ext>
            </a:extLst>
          </p:cNvPr>
          <p:cNvSpPr/>
          <p:nvPr/>
        </p:nvSpPr>
        <p:spPr>
          <a:xfrm>
            <a:off x="11296395" y="6057900"/>
            <a:ext cx="4359519" cy="3993924"/>
          </a:xfrm>
          <a:prstGeom prst="roundRect">
            <a:avLst/>
          </a:prstGeom>
          <a:solidFill>
            <a:srgbClr val="D0ABD9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ira" panose="020B060402020202020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Marketing Spend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Gross profit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Net profit ,Net Profit Margin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Profit Margin %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Revenue-Cost-ratio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Sales Growth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Total Expenses ,Total Orders ,Total Revenue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ira" panose="020B0604020202020204" charset="0"/>
                <a:cs typeface="Times New Roman" panose="02020603050405020304" pitchFamily="18" charset="0"/>
              </a:rPr>
              <a:t>Region Revenue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ira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D53733EE-F5EC-0DB6-FA8C-B1E209725156}"/>
              </a:ext>
            </a:extLst>
          </p:cNvPr>
          <p:cNvSpPr/>
          <p:nvPr/>
        </p:nvSpPr>
        <p:spPr>
          <a:xfrm>
            <a:off x="7860162" y="7503014"/>
            <a:ext cx="3068749" cy="83820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Saira" panose="020B0604020202020204" charset="0"/>
              </a:rPr>
              <a:t>Measures Created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5E6A7F51-6A1A-1997-C13C-00CDE5613900}"/>
              </a:ext>
            </a:extLst>
          </p:cNvPr>
          <p:cNvSpPr/>
          <p:nvPr/>
        </p:nvSpPr>
        <p:spPr>
          <a:xfrm flipH="1">
            <a:off x="12162485" y="2870665"/>
            <a:ext cx="3133824" cy="83820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Saira" panose="020B0604020202020204" charset="0"/>
              </a:rPr>
              <a:t>Methodology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4A1E861-1346-6D92-7FA6-4755B5423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7D881196-D5E5-615B-A7B3-81CC7293DDF1}"/>
              </a:ext>
            </a:extLst>
          </p:cNvPr>
          <p:cNvSpPr/>
          <p:nvPr/>
        </p:nvSpPr>
        <p:spPr>
          <a:xfrm flipH="1">
            <a:off x="-604494" y="1866592"/>
            <a:ext cx="7077699" cy="5636422"/>
          </a:xfrm>
          <a:custGeom>
            <a:avLst/>
            <a:gdLst/>
            <a:ahLst/>
            <a:cxnLst/>
            <a:rect l="l" t="t" r="r" b="b"/>
            <a:pathLst>
              <a:path w="7077699" h="5636422">
                <a:moveTo>
                  <a:pt x="7077699" y="0"/>
                </a:moveTo>
                <a:lnTo>
                  <a:pt x="0" y="0"/>
                </a:lnTo>
                <a:lnTo>
                  <a:pt x="0" y="5636422"/>
                </a:lnTo>
                <a:lnTo>
                  <a:pt x="7077699" y="5636422"/>
                </a:lnTo>
                <a:lnTo>
                  <a:pt x="70776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357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515" y="9563631"/>
            <a:ext cx="870369" cy="360653"/>
            <a:chOff x="0" y="0"/>
            <a:chExt cx="98077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0772" cy="406400"/>
            </a:xfrm>
            <a:custGeom>
              <a:avLst/>
              <a:gdLst/>
              <a:ahLst/>
              <a:cxnLst/>
              <a:rect l="l" t="t" r="r" b="b"/>
              <a:pathLst>
                <a:path w="980772" h="406400">
                  <a:moveTo>
                    <a:pt x="777572" y="0"/>
                  </a:moveTo>
                  <a:cubicBezTo>
                    <a:pt x="889796" y="0"/>
                    <a:pt x="980772" y="90976"/>
                    <a:pt x="980772" y="203200"/>
                  </a:cubicBezTo>
                  <a:cubicBezTo>
                    <a:pt x="980772" y="315424"/>
                    <a:pt x="889796" y="406400"/>
                    <a:pt x="77757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3104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8077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3050" y="9627583"/>
            <a:ext cx="191298" cy="285996"/>
          </a:xfrm>
          <a:custGeom>
            <a:avLst/>
            <a:gdLst/>
            <a:ahLst/>
            <a:cxnLst/>
            <a:rect l="l" t="t" r="r" b="b"/>
            <a:pathLst>
              <a:path w="191298" h="285996">
                <a:moveTo>
                  <a:pt x="0" y="0"/>
                </a:moveTo>
                <a:lnTo>
                  <a:pt x="191298" y="0"/>
                </a:lnTo>
                <a:lnTo>
                  <a:pt x="191298" y="285997"/>
                </a:lnTo>
                <a:lnTo>
                  <a:pt x="0" y="285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647571" flipV="1">
            <a:off x="-6454685" y="-5050776"/>
            <a:ext cx="11715765" cy="10586791"/>
          </a:xfrm>
          <a:custGeom>
            <a:avLst/>
            <a:gdLst/>
            <a:ahLst/>
            <a:cxnLst/>
            <a:rect l="l" t="t" r="r" b="b"/>
            <a:pathLst>
              <a:path w="11715765" h="10586791">
                <a:moveTo>
                  <a:pt x="0" y="10586791"/>
                </a:moveTo>
                <a:lnTo>
                  <a:pt x="11715765" y="10586791"/>
                </a:lnTo>
                <a:lnTo>
                  <a:pt x="11715765" y="0"/>
                </a:lnTo>
                <a:lnTo>
                  <a:pt x="0" y="0"/>
                </a:lnTo>
                <a:lnTo>
                  <a:pt x="0" y="1058679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4404043" y="5427899"/>
            <a:ext cx="13075257" cy="11815277"/>
          </a:xfrm>
          <a:custGeom>
            <a:avLst/>
            <a:gdLst/>
            <a:ahLst/>
            <a:cxnLst/>
            <a:rect l="l" t="t" r="r" b="b"/>
            <a:pathLst>
              <a:path w="13075257" h="11815277">
                <a:moveTo>
                  <a:pt x="0" y="11815277"/>
                </a:moveTo>
                <a:lnTo>
                  <a:pt x="13075257" y="11815277"/>
                </a:lnTo>
                <a:lnTo>
                  <a:pt x="13075257" y="0"/>
                </a:lnTo>
                <a:lnTo>
                  <a:pt x="0" y="0"/>
                </a:lnTo>
                <a:lnTo>
                  <a:pt x="0" y="1181527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83449" y="653080"/>
            <a:ext cx="1032110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6009" y="9700435"/>
            <a:ext cx="494820" cy="24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4A4E5-C82E-8008-DD0C-EB74289CE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83" y="1618757"/>
            <a:ext cx="15696930" cy="8008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8980974" y="4866604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2360098" y="-5327221"/>
            <a:ext cx="10896035" cy="9846053"/>
          </a:xfrm>
          <a:custGeom>
            <a:avLst/>
            <a:gdLst/>
            <a:ahLst/>
            <a:cxnLst/>
            <a:rect l="l" t="t" r="r" b="b"/>
            <a:pathLst>
              <a:path w="10896035" h="9846053">
                <a:moveTo>
                  <a:pt x="0" y="9846053"/>
                </a:moveTo>
                <a:lnTo>
                  <a:pt x="10896035" y="9846053"/>
                </a:lnTo>
                <a:lnTo>
                  <a:pt x="10896035" y="0"/>
                </a:lnTo>
                <a:lnTo>
                  <a:pt x="0" y="0"/>
                </a:lnTo>
                <a:lnTo>
                  <a:pt x="0" y="98460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605" y="237033"/>
            <a:ext cx="471803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8256" y="1055711"/>
            <a:ext cx="17711488" cy="4445221"/>
            <a:chOff x="-93354" y="-75787"/>
            <a:chExt cx="4599503" cy="11707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71404" cy="957191"/>
            </a:xfrm>
            <a:custGeom>
              <a:avLst/>
              <a:gdLst/>
              <a:ahLst/>
              <a:cxnLst/>
              <a:rect l="l" t="t" r="r" b="b"/>
              <a:pathLst>
                <a:path w="3571404" h="957191">
                  <a:moveTo>
                    <a:pt x="29117" y="0"/>
                  </a:moveTo>
                  <a:lnTo>
                    <a:pt x="3542286" y="0"/>
                  </a:lnTo>
                  <a:cubicBezTo>
                    <a:pt x="3550009" y="0"/>
                    <a:pt x="3557415" y="3068"/>
                    <a:pt x="3562876" y="8528"/>
                  </a:cubicBezTo>
                  <a:cubicBezTo>
                    <a:pt x="3568336" y="13989"/>
                    <a:pt x="3571404" y="21395"/>
                    <a:pt x="3571404" y="29117"/>
                  </a:cubicBezTo>
                  <a:lnTo>
                    <a:pt x="3571404" y="928073"/>
                  </a:lnTo>
                  <a:cubicBezTo>
                    <a:pt x="3571404" y="944154"/>
                    <a:pt x="3558367" y="957191"/>
                    <a:pt x="3542286" y="957191"/>
                  </a:cubicBezTo>
                  <a:lnTo>
                    <a:pt x="29117" y="957191"/>
                  </a:lnTo>
                  <a:cubicBezTo>
                    <a:pt x="13036" y="957191"/>
                    <a:pt x="0" y="944154"/>
                    <a:pt x="0" y="928073"/>
                  </a:cubicBezTo>
                  <a:lnTo>
                    <a:pt x="0" y="29117"/>
                  </a:lnTo>
                  <a:cubicBezTo>
                    <a:pt x="0" y="13036"/>
                    <a:pt x="13036" y="0"/>
                    <a:pt x="29117" y="0"/>
                  </a:cubicBezTo>
                  <a:close/>
                </a:path>
              </a:pathLst>
            </a:custGeom>
            <a:solidFill>
              <a:srgbClr val="A69C8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-93354" y="-75787"/>
              <a:ext cx="4599503" cy="11707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>
                <a:lnSpc>
                  <a:spcPts val="3919"/>
                </a:lnSpc>
              </a:pPr>
              <a:r>
                <a:rPr lang="en-US" sz="2600" dirty="0">
                  <a:solidFill>
                    <a:schemeClr val="tx2">
                      <a:lumMod val="50000"/>
                    </a:schemeClr>
                  </a:solidFill>
                  <a:latin typeface="Saira" panose="020B0604020202020204" charset="0"/>
                  <a:ea typeface="Livvic"/>
                  <a:cs typeface="Livvic"/>
                  <a:sym typeface="Livvic"/>
                </a:rPr>
                <a:t>  </a:t>
              </a:r>
              <a:r>
                <a:rPr lang="en-US" sz="2600" b="1" u="sng" dirty="0">
                  <a:solidFill>
                    <a:schemeClr val="tx2">
                      <a:lumMod val="50000"/>
                    </a:schemeClr>
                  </a:solidFill>
                  <a:latin typeface="Saira" panose="020B0604020202020204" charset="0"/>
                  <a:ea typeface="Livvic"/>
                  <a:cs typeface="Livvic"/>
                  <a:sym typeface="Livvic"/>
                </a:rPr>
                <a:t>Revenue and Expense Trends:</a:t>
              </a:r>
              <a:endParaRPr lang="en-US" sz="2600" u="sng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marL="604519" lvl="1" indent="-302260" algn="l">
                <a:lnSpc>
                  <a:spcPts val="3919"/>
                </a:lnSpc>
                <a:buFont typeface="Arial"/>
                <a:buChar char="•"/>
              </a:pPr>
              <a:r>
                <a:rPr lang="en-IN" sz="2600" dirty="0">
                  <a:latin typeface="Saira" panose="020B0604020202020204" charset="0"/>
                </a:rPr>
                <a:t>Revenue peaked at </a:t>
              </a:r>
              <a:r>
                <a:rPr lang="en-IN" sz="2600" b="1" dirty="0">
                  <a:latin typeface="Saira" panose="020B0604020202020204" charset="0"/>
                </a:rPr>
                <a:t>$9.3M (2016)</a:t>
              </a:r>
              <a:r>
                <a:rPr lang="en-IN" sz="2600" dirty="0">
                  <a:latin typeface="Saira" panose="020B0604020202020204" charset="0"/>
                </a:rPr>
                <a:t> but dipped slightly in </a:t>
              </a:r>
              <a:r>
                <a:rPr lang="en-IN" sz="2600" b="1" dirty="0">
                  <a:latin typeface="Saira" panose="020B0604020202020204" charset="0"/>
                </a:rPr>
                <a:t>2017 ($9.18M)</a:t>
              </a:r>
              <a:r>
                <a:rPr lang="en-IN" sz="2600" dirty="0">
                  <a:latin typeface="Saira" panose="020B0604020202020204" charset="0"/>
                </a:rPr>
                <a:t>, while expenses remained lower, ensuring profitability. </a:t>
              </a:r>
              <a:r>
                <a:rPr lang="en-IN" sz="2600" b="1" dirty="0">
                  <a:latin typeface="Saira" panose="020B0604020202020204" charset="0"/>
                </a:rPr>
                <a:t>Q4 (27.07%) sees the highest expenses</a:t>
              </a:r>
              <a:r>
                <a:rPr lang="en-IN" sz="2600" dirty="0">
                  <a:latin typeface="Saira" panose="020B0604020202020204" charset="0"/>
                </a:rPr>
                <a:t>, highlighting seasonal spending trends.</a:t>
              </a: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8257" y="5583808"/>
            <a:ext cx="17711487" cy="4512494"/>
            <a:chOff x="0" y="-208992"/>
            <a:chExt cx="3571404" cy="1190639"/>
          </a:xfrm>
        </p:grpSpPr>
        <p:sp>
          <p:nvSpPr>
            <p:cNvPr id="15" name="Freeform 15"/>
            <p:cNvSpPr/>
            <p:nvPr/>
          </p:nvSpPr>
          <p:spPr>
            <a:xfrm>
              <a:off x="0" y="-208992"/>
              <a:ext cx="3571404" cy="1161624"/>
            </a:xfrm>
            <a:custGeom>
              <a:avLst/>
              <a:gdLst/>
              <a:ahLst/>
              <a:cxnLst/>
              <a:rect l="l" t="t" r="r" b="b"/>
              <a:pathLst>
                <a:path w="3571404" h="957191">
                  <a:moveTo>
                    <a:pt x="29117" y="0"/>
                  </a:moveTo>
                  <a:lnTo>
                    <a:pt x="3542286" y="0"/>
                  </a:lnTo>
                  <a:cubicBezTo>
                    <a:pt x="3550009" y="0"/>
                    <a:pt x="3557415" y="3068"/>
                    <a:pt x="3562876" y="8528"/>
                  </a:cubicBezTo>
                  <a:cubicBezTo>
                    <a:pt x="3568336" y="13989"/>
                    <a:pt x="3571404" y="21395"/>
                    <a:pt x="3571404" y="29117"/>
                  </a:cubicBezTo>
                  <a:lnTo>
                    <a:pt x="3571404" y="928073"/>
                  </a:lnTo>
                  <a:cubicBezTo>
                    <a:pt x="3571404" y="944154"/>
                    <a:pt x="3558367" y="957191"/>
                    <a:pt x="3542286" y="957191"/>
                  </a:cubicBezTo>
                  <a:lnTo>
                    <a:pt x="29117" y="957191"/>
                  </a:lnTo>
                  <a:cubicBezTo>
                    <a:pt x="13036" y="957191"/>
                    <a:pt x="0" y="944154"/>
                    <a:pt x="0" y="928073"/>
                  </a:cubicBezTo>
                  <a:lnTo>
                    <a:pt x="0" y="29117"/>
                  </a:lnTo>
                  <a:cubicBezTo>
                    <a:pt x="0" y="13036"/>
                    <a:pt x="13036" y="0"/>
                    <a:pt x="29117" y="0"/>
                  </a:cubicBezTo>
                  <a:close/>
                </a:path>
              </a:pathLst>
            </a:custGeom>
            <a:solidFill>
              <a:srgbClr val="A69C8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1242"/>
              <a:ext cx="3571404" cy="11728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>
                <a:lnSpc>
                  <a:spcPts val="3919"/>
                </a:lnSpc>
              </a:pPr>
              <a:r>
                <a:rPr lang="en-US" sz="2600" b="1" dirty="0">
                  <a:solidFill>
                    <a:srgbClr val="FFFFFF"/>
                  </a:solidFill>
                  <a:latin typeface="Saira" panose="020B0604020202020204" charset="0"/>
                  <a:ea typeface="Livvic"/>
                  <a:cs typeface="Livvic"/>
                  <a:sym typeface="Livvic"/>
                </a:rPr>
                <a:t>  </a:t>
              </a:r>
              <a:r>
                <a:rPr lang="en-IN" sz="2600" b="1" u="sng" dirty="0">
                  <a:solidFill>
                    <a:schemeClr val="tx2">
                      <a:lumMod val="50000"/>
                    </a:schemeClr>
                  </a:solidFill>
                  <a:latin typeface="Saira" panose="020B0604020202020204" charset="0"/>
                </a:rPr>
                <a:t>Profitability Insights</a:t>
              </a:r>
              <a:r>
                <a:rPr lang="en-IN" sz="2600" b="1" u="sng" dirty="0">
                  <a:latin typeface="Saira" panose="020B0604020202020204" charset="0"/>
                </a:rPr>
                <a:t>:</a:t>
              </a:r>
              <a:endParaRPr lang="en-US" sz="2600" b="1" u="sng" dirty="0">
                <a:solidFill>
                  <a:schemeClr val="bg2">
                    <a:lumMod val="1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bg2">
                    <a:lumMod val="1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bg2">
                    <a:lumMod val="1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bg2">
                    <a:lumMod val="1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bg2">
                    <a:lumMod val="1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bg2">
                    <a:lumMod val="1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marL="759459" lvl="1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IN" sz="2600" b="1" dirty="0">
                  <a:latin typeface="Saira" panose="020B0604020202020204" charset="0"/>
                </a:rPr>
                <a:t>Australia leads in profit margins (0.77%), while Central incurs the highest losses (-389.99%)</a:t>
              </a:r>
              <a:r>
                <a:rPr lang="en-IN" sz="2600" dirty="0">
                  <a:latin typeface="Saira" panose="020B0604020202020204" charset="0"/>
                </a:rPr>
                <a:t>. Profit margins vary significantly across product categories, with some generating strong returns, while others, like Southeast and Northeast regions, show negative profitability.</a:t>
              </a:r>
              <a:endParaRPr lang="en-US" sz="2600" dirty="0">
                <a:solidFill>
                  <a:srgbClr val="FFFFFF"/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83A15-8B76-DA20-1CCF-DE19120F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01" t="35183" r="44999" b="22594"/>
          <a:stretch/>
        </p:blipFill>
        <p:spPr>
          <a:xfrm>
            <a:off x="517620" y="1572519"/>
            <a:ext cx="6766025" cy="29697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CC968D-4D4F-A35D-C700-FB302A1DE1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00" t="35097" r="44090" b="32963"/>
          <a:stretch/>
        </p:blipFill>
        <p:spPr>
          <a:xfrm>
            <a:off x="9632520" y="1546898"/>
            <a:ext cx="6766025" cy="2919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9ACB1E-6687-8971-0723-2AFAF8CDB2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424" t="30779" r="46341" b="35887"/>
          <a:stretch/>
        </p:blipFill>
        <p:spPr>
          <a:xfrm>
            <a:off x="4877581" y="5761840"/>
            <a:ext cx="6095999" cy="27491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9069912" y="4866604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3832547" y="-5380750"/>
            <a:ext cx="10896035" cy="9846053"/>
          </a:xfrm>
          <a:custGeom>
            <a:avLst/>
            <a:gdLst/>
            <a:ahLst/>
            <a:cxnLst/>
            <a:rect l="l" t="t" r="r" b="b"/>
            <a:pathLst>
              <a:path w="10896035" h="9846053">
                <a:moveTo>
                  <a:pt x="0" y="9846053"/>
                </a:moveTo>
                <a:lnTo>
                  <a:pt x="10896035" y="9846053"/>
                </a:lnTo>
                <a:lnTo>
                  <a:pt x="10896035" y="0"/>
                </a:lnTo>
                <a:lnTo>
                  <a:pt x="0" y="0"/>
                </a:lnTo>
                <a:lnTo>
                  <a:pt x="0" y="98460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4799" y="157298"/>
            <a:ext cx="448067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6921" y="881588"/>
            <a:ext cx="17592755" cy="4261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0800" tIns="50800" rIns="50800" bIns="50800" rtlCol="0" anchor="ctr"/>
          <a:lstStyle/>
          <a:p>
            <a:pPr algn="l">
              <a:lnSpc>
                <a:spcPts val="3919"/>
              </a:lnSpc>
            </a:pPr>
            <a:r>
              <a:rPr lang="en-US" sz="2600" u="sng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rPr>
              <a:t> </a:t>
            </a:r>
            <a:r>
              <a:rPr lang="en-US" sz="2600" b="1" u="sng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rPr>
              <a:t>Cost Efficiency:</a:t>
            </a: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IN" sz="2600" b="1" dirty="0">
              <a:solidFill>
                <a:schemeClr val="tx2">
                  <a:lumMod val="50000"/>
                </a:schemeClr>
              </a:solidFill>
              <a:latin typeface="Saira" panose="020B0604020202020204" charset="0"/>
            </a:endParaRPr>
          </a:p>
          <a:p>
            <a:pPr marL="342900" indent="-3429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IN" sz="2600" b="1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</a:rPr>
              <a:t>Salaries (highest expense) and R&amp;D significantly impact profitability</a:t>
            </a:r>
            <a:r>
              <a:rPr lang="en-IN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</a:rPr>
              <a:t>, while logistics and marketing contribute moderately. </a:t>
            </a:r>
            <a:r>
              <a:rPr lang="en-IN" sz="2600" b="1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</a:rPr>
              <a:t>Seasonal spikes in expenses, especially in Q4 (27.07%), align with peak sales periods</a:t>
            </a:r>
            <a:r>
              <a:rPr lang="en-IN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</a:rPr>
              <a:t>, suggesting a strategic investment in operations and demand surges</a:t>
            </a:r>
            <a:r>
              <a:rPr lang="en-IN" sz="2600" dirty="0">
                <a:latin typeface="Saira" panose="020B0604020202020204" charset="0"/>
              </a:rPr>
              <a:t>.</a:t>
            </a: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6922" y="5398534"/>
            <a:ext cx="17592754" cy="4820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0800" tIns="50800" rIns="50800" bIns="50800" rtlCol="0" anchor="ctr"/>
          <a:lstStyle/>
          <a:p>
            <a:pPr algn="l">
              <a:lnSpc>
                <a:spcPts val="3919"/>
              </a:lnSpc>
            </a:pPr>
            <a:r>
              <a:rPr lang="en-US" sz="2600" b="1" u="sng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rPr>
              <a:t>Regional Performance:</a:t>
            </a:r>
          </a:p>
          <a:p>
            <a:pPr algn="l">
              <a:lnSpc>
                <a:spcPts val="3919"/>
              </a:lnSpc>
            </a:pPr>
            <a:endParaRPr lang="en-US" sz="2600" u="sng" dirty="0">
              <a:solidFill>
                <a:srgbClr val="FFFFFF"/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rgbClr val="FFFFFF"/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algn="l">
              <a:lnSpc>
                <a:spcPts val="3919"/>
              </a:lnSpc>
            </a:pPr>
            <a:endParaRPr lang="en-US" sz="2600" dirty="0">
              <a:solidFill>
                <a:schemeClr val="tx2">
                  <a:lumMod val="50000"/>
                </a:schemeClr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  <a:p>
            <a:pPr marL="604518" lvl="1" indent="-302259" algn="l">
              <a:lnSpc>
                <a:spcPts val="3919"/>
              </a:lnSpc>
              <a:buFont typeface="Arial"/>
              <a:buChar char="•"/>
            </a:pPr>
            <a:r>
              <a:rPr lang="en-IN" sz="2600" b="1" dirty="0">
                <a:latin typeface="Saira" panose="020B0604020202020204" charset="0"/>
              </a:rPr>
              <a:t>Australia and Southwest lead in profitability, while Central and Northeast operate at a loss.</a:t>
            </a:r>
            <a:r>
              <a:rPr lang="en-IN" sz="2600" dirty="0">
                <a:latin typeface="Saira" panose="020B0604020202020204" charset="0"/>
              </a:rPr>
              <a:t> Regions with a </a:t>
            </a:r>
            <a:r>
              <a:rPr lang="en-IN" sz="2600" b="1" dirty="0">
                <a:latin typeface="Saira" panose="020B0604020202020204" charset="0"/>
              </a:rPr>
              <a:t>higher revenue-to-expense ratio, like Australia, maximize cost efficiency</a:t>
            </a:r>
            <a:r>
              <a:rPr lang="en-IN" sz="2600" dirty="0">
                <a:latin typeface="Saira" panose="020B0604020202020204" charset="0"/>
              </a:rPr>
              <a:t>, whereas Southeast and Central show negative margins, indicating inefficiencies.</a:t>
            </a:r>
            <a:endParaRPr lang="en-US" sz="2600" dirty="0">
              <a:solidFill>
                <a:srgbClr val="FFFFFF"/>
              </a:solidFill>
              <a:latin typeface="Saira" panose="020B0604020202020204" charset="0"/>
              <a:ea typeface="Livvic"/>
              <a:cs typeface="Livvic"/>
              <a:sym typeface="Livvic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B7648A-8902-A8E2-14B8-DE0635FB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14" y="1096574"/>
            <a:ext cx="3971304" cy="25799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5A7BAA-891E-2CFF-2291-5767B858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0881" y="1391052"/>
            <a:ext cx="4105444" cy="25247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1CA9F1-0478-5C4A-3FBE-06C4D3C57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32" y="6241508"/>
            <a:ext cx="5033432" cy="24845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75094D-0A6E-F4E9-94B5-F6AAE254F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3973" y="5827157"/>
            <a:ext cx="5033432" cy="2720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9069912" y="4866604"/>
            <a:ext cx="11419374" cy="10318962"/>
          </a:xfrm>
          <a:custGeom>
            <a:avLst/>
            <a:gdLst/>
            <a:ahLst/>
            <a:cxnLst/>
            <a:rect l="l" t="t" r="r" b="b"/>
            <a:pathLst>
              <a:path w="11419374" h="10318962">
                <a:moveTo>
                  <a:pt x="11419374" y="10318962"/>
                </a:moveTo>
                <a:lnTo>
                  <a:pt x="0" y="10318962"/>
                </a:lnTo>
                <a:lnTo>
                  <a:pt x="0" y="0"/>
                </a:lnTo>
                <a:lnTo>
                  <a:pt x="11419374" y="0"/>
                </a:lnTo>
                <a:lnTo>
                  <a:pt x="11419374" y="1031896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35" flipV="1">
            <a:off x="13832547" y="-5380750"/>
            <a:ext cx="10896035" cy="9846053"/>
          </a:xfrm>
          <a:custGeom>
            <a:avLst/>
            <a:gdLst/>
            <a:ahLst/>
            <a:cxnLst/>
            <a:rect l="l" t="t" r="r" b="b"/>
            <a:pathLst>
              <a:path w="10896035" h="9846053">
                <a:moveTo>
                  <a:pt x="0" y="9846053"/>
                </a:moveTo>
                <a:lnTo>
                  <a:pt x="10896035" y="9846053"/>
                </a:lnTo>
                <a:lnTo>
                  <a:pt x="10896035" y="0"/>
                </a:lnTo>
                <a:lnTo>
                  <a:pt x="0" y="0"/>
                </a:lnTo>
                <a:lnTo>
                  <a:pt x="0" y="98460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3784" y="145642"/>
            <a:ext cx="448067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dirty="0">
                <a:solidFill>
                  <a:srgbClr val="091E69"/>
                </a:solidFill>
                <a:latin typeface="Saira Bold"/>
                <a:ea typeface="Saira Bold"/>
                <a:cs typeface="Saira Bold"/>
                <a:sym typeface="Saira Bold"/>
              </a:rPr>
              <a:t>ANALYSIS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36913" y="1147313"/>
            <a:ext cx="17614174" cy="4599112"/>
            <a:chOff x="0" y="-163262"/>
            <a:chExt cx="3339124" cy="11204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39124" cy="957191"/>
            </a:xfrm>
            <a:custGeom>
              <a:avLst/>
              <a:gdLst/>
              <a:ahLst/>
              <a:cxnLst/>
              <a:rect l="l" t="t" r="r" b="b"/>
              <a:pathLst>
                <a:path w="3339124" h="957191">
                  <a:moveTo>
                    <a:pt x="31143" y="0"/>
                  </a:moveTo>
                  <a:lnTo>
                    <a:pt x="3307981" y="0"/>
                  </a:lnTo>
                  <a:cubicBezTo>
                    <a:pt x="3325181" y="0"/>
                    <a:pt x="3339124" y="13943"/>
                    <a:pt x="3339124" y="31143"/>
                  </a:cubicBezTo>
                  <a:lnTo>
                    <a:pt x="3339124" y="926048"/>
                  </a:lnTo>
                  <a:cubicBezTo>
                    <a:pt x="3339124" y="943248"/>
                    <a:pt x="3325181" y="957191"/>
                    <a:pt x="3307981" y="957191"/>
                  </a:cubicBezTo>
                  <a:lnTo>
                    <a:pt x="31143" y="957191"/>
                  </a:lnTo>
                  <a:cubicBezTo>
                    <a:pt x="13943" y="957191"/>
                    <a:pt x="0" y="943248"/>
                    <a:pt x="0" y="926048"/>
                  </a:cubicBezTo>
                  <a:lnTo>
                    <a:pt x="0" y="31143"/>
                  </a:lnTo>
                  <a:cubicBezTo>
                    <a:pt x="0" y="13943"/>
                    <a:pt x="13943" y="0"/>
                    <a:pt x="31143" y="0"/>
                  </a:cubicBezTo>
                  <a:close/>
                </a:path>
              </a:pathLst>
            </a:custGeom>
            <a:solidFill>
              <a:srgbClr val="A69C8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63262"/>
              <a:ext cx="3339124" cy="10633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l">
                <a:lnSpc>
                  <a:spcPts val="3919"/>
                </a:lnSpc>
              </a:pPr>
              <a:r>
                <a:rPr lang="en-US" sz="2600" b="1" u="sng" dirty="0">
                  <a:solidFill>
                    <a:schemeClr val="tx2">
                      <a:lumMod val="50000"/>
                    </a:schemeClr>
                  </a:solidFill>
                  <a:latin typeface="Saira" panose="020B0604020202020204" charset="0"/>
                  <a:ea typeface="Livvic"/>
                  <a:cs typeface="Livvic"/>
                  <a:sym typeface="Livvic"/>
                </a:rPr>
                <a:t>Product Analysis:</a:t>
              </a: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IN" sz="2600" b="1" dirty="0">
                  <a:latin typeface="Saira" panose="020B0604020202020204" charset="0"/>
                </a:rPr>
                <a:t>Bikes and Accessories drive the highest profits</a:t>
              </a:r>
              <a:r>
                <a:rPr lang="en-IN" sz="2600" dirty="0">
                  <a:latin typeface="Saira" panose="020B0604020202020204" charset="0"/>
                </a:rPr>
                <a:t>, while </a:t>
              </a:r>
              <a:r>
                <a:rPr lang="en-IN" sz="2600" b="1" dirty="0">
                  <a:latin typeface="Saira" panose="020B0604020202020204" charset="0"/>
                </a:rPr>
                <a:t>categories like Clothing and some smaller subcategories incur high expenses with lower sales</a:t>
              </a:r>
              <a:r>
                <a:rPr lang="en-IN" sz="2600" dirty="0">
                  <a:latin typeface="Saira" panose="020B0604020202020204" charset="0"/>
                </a:rPr>
                <a:t>. Identifying and optimizing these underperforming products can enhance profitability.</a:t>
              </a: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3784" y="5981007"/>
            <a:ext cx="17614174" cy="4160351"/>
            <a:chOff x="0" y="-13171"/>
            <a:chExt cx="3339124" cy="1156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39124" cy="957191"/>
            </a:xfrm>
            <a:custGeom>
              <a:avLst/>
              <a:gdLst/>
              <a:ahLst/>
              <a:cxnLst/>
              <a:rect l="l" t="t" r="r" b="b"/>
              <a:pathLst>
                <a:path w="3339124" h="957191">
                  <a:moveTo>
                    <a:pt x="31143" y="0"/>
                  </a:moveTo>
                  <a:lnTo>
                    <a:pt x="3307981" y="0"/>
                  </a:lnTo>
                  <a:cubicBezTo>
                    <a:pt x="3325181" y="0"/>
                    <a:pt x="3339124" y="13943"/>
                    <a:pt x="3339124" y="31143"/>
                  </a:cubicBezTo>
                  <a:lnTo>
                    <a:pt x="3339124" y="926048"/>
                  </a:lnTo>
                  <a:cubicBezTo>
                    <a:pt x="3339124" y="943248"/>
                    <a:pt x="3325181" y="957191"/>
                    <a:pt x="3307981" y="957191"/>
                  </a:cubicBezTo>
                  <a:lnTo>
                    <a:pt x="31143" y="957191"/>
                  </a:lnTo>
                  <a:cubicBezTo>
                    <a:pt x="13943" y="957191"/>
                    <a:pt x="0" y="943248"/>
                    <a:pt x="0" y="926048"/>
                  </a:cubicBezTo>
                  <a:lnTo>
                    <a:pt x="0" y="31143"/>
                  </a:lnTo>
                  <a:cubicBezTo>
                    <a:pt x="0" y="13943"/>
                    <a:pt x="13943" y="0"/>
                    <a:pt x="31143" y="0"/>
                  </a:cubicBezTo>
                  <a:close/>
                </a:path>
              </a:pathLst>
            </a:custGeom>
            <a:solidFill>
              <a:srgbClr val="A69C8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3171"/>
              <a:ext cx="3339124" cy="11566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>
                <a:lnSpc>
                  <a:spcPts val="3919"/>
                </a:lnSpc>
              </a:pPr>
              <a:r>
                <a:rPr lang="en-US" sz="2600" b="1" u="sng" dirty="0">
                  <a:solidFill>
                    <a:schemeClr val="tx2">
                      <a:lumMod val="50000"/>
                    </a:schemeClr>
                  </a:solidFill>
                  <a:latin typeface="Saira" panose="020B0604020202020204" charset="0"/>
                  <a:ea typeface="Livvic"/>
                  <a:cs typeface="Livvic"/>
                  <a:sym typeface="Livvic"/>
                </a:rPr>
                <a:t>Customer and Territory Insights:</a:t>
              </a: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marL="604518" lvl="1" indent="-302259" algn="l">
                <a:lnSpc>
                  <a:spcPts val="3919"/>
                </a:lnSpc>
                <a:buFont typeface="Arial"/>
                <a:buChar char="•"/>
              </a:pPr>
              <a:r>
                <a:rPr lang="en-IN" sz="2600" b="1" dirty="0">
                  <a:latin typeface="Saira" panose="020B0604020202020204" charset="0"/>
                </a:rPr>
                <a:t>Customer demographics vary in profitability across territories, with high-value segments driving stronger margins.</a:t>
              </a:r>
              <a:r>
                <a:rPr lang="en-IN" sz="2600" dirty="0">
                  <a:latin typeface="Saira" panose="020B0604020202020204" charset="0"/>
                </a:rPr>
                <a:t> Premium and repeat customers contribute the most revenue relative to costs, while some segments show lower efficiency, indicating optimization potential.</a:t>
              </a: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  <a:p>
              <a:pPr algn="l">
                <a:lnSpc>
                  <a:spcPts val="3919"/>
                </a:lnSpc>
              </a:pPr>
              <a:endParaRPr lang="en-US" sz="2600" dirty="0">
                <a:solidFill>
                  <a:schemeClr val="tx2">
                    <a:lumMod val="50000"/>
                  </a:schemeClr>
                </a:solidFill>
                <a:latin typeface="Saira" panose="020B0604020202020204" charset="0"/>
                <a:ea typeface="Livvic"/>
                <a:cs typeface="Livvic"/>
                <a:sym typeface="Livvic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697D2E4-A5CC-11DE-7875-13C59EF8A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7" y="1612216"/>
            <a:ext cx="4480671" cy="239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A86B8C-9234-AFF5-568D-E05A08665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8733" y="1612216"/>
            <a:ext cx="4480671" cy="239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514B78-0466-C7FB-7D92-31B5B7CED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700" y="6230945"/>
            <a:ext cx="4038600" cy="2037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539</Words>
  <Application>Microsoft Office PowerPoint</Application>
  <PresentationFormat>Custom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Saira Bold</vt:lpstr>
      <vt:lpstr>Saira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Illustration Sales Strategy Business Project Presentation</dc:title>
  <cp:lastModifiedBy>Ayesha Tuba. A</cp:lastModifiedBy>
  <cp:revision>13</cp:revision>
  <dcterms:created xsi:type="dcterms:W3CDTF">2006-08-16T00:00:00Z</dcterms:created>
  <dcterms:modified xsi:type="dcterms:W3CDTF">2025-01-07T16:24:18Z</dcterms:modified>
  <dc:identifier>DAGbU8Gq6tw</dc:identifier>
</cp:coreProperties>
</file>